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ono Medium" panose="00000009000000000000" pitchFamily="49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02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EduOpportunityAI: Predicting Student Exam Performance from Lifestyle &amp; Habits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Muhammad Bilal • December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76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3141702"/>
            <a:ext cx="13259753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Introduction: The Multifaceted Nature of Educational Outcomes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324" y="4659392"/>
            <a:ext cx="13259753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Educational success is not solely determined by classroom hours. A complex interplay of lifestyle, social, and economic factors significantly shapes student performance. Understanding these elements is crucial for effective intervention.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324" y="5506403"/>
            <a:ext cx="6532007" cy="587454"/>
          </a:xfrm>
          <a:prstGeom prst="roundRect">
            <a:avLst>
              <a:gd name="adj" fmla="val 480011"/>
            </a:avLst>
          </a:prstGeom>
          <a:solidFill>
            <a:srgbClr val="404040"/>
          </a:solidFill>
          <a:ln/>
        </p:spPr>
      </p:sp>
      <p:sp>
        <p:nvSpPr>
          <p:cNvPr id="6" name="Text 3"/>
          <p:cNvSpPr/>
          <p:nvPr/>
        </p:nvSpPr>
        <p:spPr>
          <a:xfrm>
            <a:off x="3804404" y="5616535"/>
            <a:ext cx="29372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881063" y="628959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Goal: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81063" y="6712982"/>
            <a:ext cx="614052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an AI/ML model to accurately predict student exam scores based on a comprehensive understanding of their daily habits.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3069" y="5506403"/>
            <a:ext cx="6532007" cy="587454"/>
          </a:xfrm>
          <a:prstGeom prst="roundRect">
            <a:avLst>
              <a:gd name="adj" fmla="val 480011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10532150" y="5616535"/>
            <a:ext cx="293727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608808" y="6289596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Dataset: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08808" y="6712982"/>
            <a:ext cx="614052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Comprises critical data points including demographics, dedicated study hours, overall health metrics, and social engagement activities.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858" y="918091"/>
            <a:ext cx="7909084" cy="1653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Problem: Uncovering Hidden Influences on Academic Performance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3858" y="2836426"/>
            <a:ext cx="7909084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similar study efforts, students often exhibit varied academic outcomes. This disparity points to underlying factors beyond traditional metrics, which our research aims to illuminate and address.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3858" y="3599378"/>
            <a:ext cx="3866317" cy="1626751"/>
          </a:xfrm>
          <a:prstGeom prst="roundRect">
            <a:avLst>
              <a:gd name="adj" fmla="val 674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0998" y="3599378"/>
            <a:ext cx="91440" cy="1626751"/>
          </a:xfrm>
          <a:prstGeom prst="roundRect">
            <a:avLst>
              <a:gd name="adj" fmla="val 28941"/>
            </a:avLst>
          </a:prstGeom>
          <a:solidFill>
            <a:srgbClr val="DCFF50"/>
          </a:solidFill>
          <a:ln/>
        </p:spPr>
      </p:sp>
      <p:sp>
        <p:nvSpPr>
          <p:cNvPr id="7" name="Text 4"/>
          <p:cNvSpPr/>
          <p:nvPr/>
        </p:nvSpPr>
        <p:spPr>
          <a:xfrm>
            <a:off x="6371630" y="3798570"/>
            <a:ext cx="238184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Beyond Study Hours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71630" y="4180046"/>
            <a:ext cx="3399353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Identical study commitments do not guarantee identical results, suggesting other significant variables are at play.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10146506" y="3599378"/>
            <a:ext cx="3866436" cy="1626751"/>
          </a:xfrm>
          <a:prstGeom prst="roundRect">
            <a:avLst>
              <a:gd name="adj" fmla="val 6745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3646" y="3599378"/>
            <a:ext cx="91440" cy="1626751"/>
          </a:xfrm>
          <a:prstGeom prst="roundRect">
            <a:avLst>
              <a:gd name="adj" fmla="val 28941"/>
            </a:avLst>
          </a:prstGeom>
          <a:solidFill>
            <a:srgbClr val="DCFF50"/>
          </a:solidFill>
          <a:ln/>
        </p:spPr>
      </p:sp>
      <p:sp>
        <p:nvSpPr>
          <p:cNvPr id="11" name="Text 8"/>
          <p:cNvSpPr/>
          <p:nvPr/>
        </p:nvSpPr>
        <p:spPr>
          <a:xfrm>
            <a:off x="10414278" y="3798570"/>
            <a:ext cx="304347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Critical Hidden Factors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414278" y="4180046"/>
            <a:ext cx="3399472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elements such as sleep quality, dietary habits, mental well-being, and even internet accessibility profoundly impact learning.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3858" y="5402461"/>
            <a:ext cx="3866317" cy="1909048"/>
          </a:xfrm>
          <a:prstGeom prst="roundRect">
            <a:avLst>
              <a:gd name="adj" fmla="val 5748"/>
            </a:avLst>
          </a:prstGeom>
          <a:solidFill>
            <a:srgbClr val="212121"/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80998" y="5402461"/>
            <a:ext cx="91440" cy="1909048"/>
          </a:xfrm>
          <a:prstGeom prst="roundRect">
            <a:avLst>
              <a:gd name="adj" fmla="val 28941"/>
            </a:avLst>
          </a:prstGeom>
          <a:solidFill>
            <a:srgbClr val="DCFF50"/>
          </a:solidFill>
          <a:ln/>
        </p:spPr>
      </p:sp>
      <p:sp>
        <p:nvSpPr>
          <p:cNvPr id="15" name="Text 12"/>
          <p:cNvSpPr/>
          <p:nvPr/>
        </p:nvSpPr>
        <p:spPr>
          <a:xfrm>
            <a:off x="6371630" y="5601653"/>
            <a:ext cx="26465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Predictive Model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371630" y="5983129"/>
            <a:ext cx="3399353" cy="1129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aim to construct a robust predictive model to empower both students and educators with actionable insights and targeted support.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389573"/>
            <a:ext cx="10412016" cy="442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Dataset Overview: A Holistic View of Student Life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5776" y="1115497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custom dataset, meticulously compiled from over 1300 student records, forms the backbone of our predictive analysis, offering a detailed perspective on various influencing factors.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95776" y="1628894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Custom-curated dataset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5776" y="1982986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Records: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Over 1300 student entries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5776" y="2337078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Variable:</a:t>
            </a: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Student Exam Score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5776" y="2691170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Features: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5776" y="3045262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5776" y="3321487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Study Hours, Attendance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5776" y="3597712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Sleep Patterns, Diet, Exercise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5776" y="3873937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Parental Education, Internet Quality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495776" y="4150162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Mental Health Rating, Extracurriculars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5776" y="4504253"/>
            <a:ext cx="6646664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580" y="1660803"/>
            <a:ext cx="6646664" cy="664666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495776" y="8626078"/>
            <a:ext cx="13638848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rich blend of categorical and numerical features enables a comprehensive analysis of student performance drivers.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8857" y="601028"/>
            <a:ext cx="7919085" cy="1093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Methodology: Building the Predictive Framework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8857" y="1957149"/>
            <a:ext cx="79190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involved rigorous data preparation and the application of advanced machine learning techniques to develop an accurate and insightful predictive model.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857" y="2714030"/>
            <a:ext cx="874990" cy="12881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8751" y="2888933"/>
            <a:ext cx="236136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Preprocessing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148751" y="3267194"/>
            <a:ext cx="686919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variables were encoded, and missing values meticulously handled to ensure data integrity.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57" y="4002167"/>
            <a:ext cx="874990" cy="12881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8751" y="4177070"/>
            <a:ext cx="249245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7148751" y="4555331"/>
            <a:ext cx="686919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refined list of features, drawn from metadata.json, was engineered to maximise predictive power.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8857" y="5290304"/>
            <a:ext cx="874990" cy="12881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48751" y="5465207"/>
            <a:ext cx="2187654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ML Models Tested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148751" y="5843468"/>
            <a:ext cx="6869192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Evaluated various models, including Regression, Random Forest, and XGBoost, for optimal performance.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857" y="6578441"/>
            <a:ext cx="874990" cy="10500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148751" y="6753344"/>
            <a:ext cx="236136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7148751" y="7131606"/>
            <a:ext cx="686919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efficacy was assessed using standard metrics: RMSE, R², and overall Accuracy.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083" y="704255"/>
            <a:ext cx="8199834" cy="843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Findings: Unveiling Performance Drivers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2083" y="1749742"/>
            <a:ext cx="8199834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identified several critical factors that significantly influence student exam performance, offering valuable insights for intervention and support.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72083" y="2535198"/>
            <a:ext cx="8199834" cy="994648"/>
          </a:xfrm>
          <a:prstGeom prst="roundRect">
            <a:avLst>
              <a:gd name="adj" fmla="val 7355"/>
            </a:avLst>
          </a:prstGeom>
          <a:solidFill>
            <a:srgbClr val="212121"/>
          </a:solidFill>
          <a:ln/>
        </p:spPr>
      </p:sp>
      <p:sp>
        <p:nvSpPr>
          <p:cNvPr id="6" name="Shape 3"/>
          <p:cNvSpPr/>
          <p:nvPr/>
        </p:nvSpPr>
        <p:spPr>
          <a:xfrm>
            <a:off x="472083" y="2519958"/>
            <a:ext cx="8199834" cy="60960"/>
          </a:xfrm>
          <a:prstGeom prst="roundRect">
            <a:avLst>
              <a:gd name="adj" fmla="val 33196"/>
            </a:avLst>
          </a:prstGeom>
          <a:solidFill>
            <a:srgbClr val="DCFF50"/>
          </a:solidFill>
          <a:ln/>
        </p:spPr>
      </p:sp>
      <p:sp>
        <p:nvSpPr>
          <p:cNvPr id="7" name="Shape 4"/>
          <p:cNvSpPr/>
          <p:nvPr/>
        </p:nvSpPr>
        <p:spPr>
          <a:xfrm>
            <a:off x="4369653" y="2332911"/>
            <a:ext cx="404693" cy="404693"/>
          </a:xfrm>
          <a:prstGeom prst="roundRect">
            <a:avLst>
              <a:gd name="adj" fmla="val 225949"/>
            </a:avLst>
          </a:prstGeom>
          <a:solidFill>
            <a:srgbClr val="DCFF50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1097" y="2454354"/>
            <a:ext cx="161806" cy="1618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2221" y="2872383"/>
            <a:ext cx="1719977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Strong Predictors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22221" y="3163967"/>
            <a:ext cx="789955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study hours, consistent attendance, and high-quality sleep emerged as primary drivers of success.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472083" y="3867031"/>
            <a:ext cx="8199834" cy="994648"/>
          </a:xfrm>
          <a:prstGeom prst="roundRect">
            <a:avLst>
              <a:gd name="adj" fmla="val 7355"/>
            </a:avLst>
          </a:prstGeom>
          <a:solidFill>
            <a:srgbClr val="212121"/>
          </a:solidFill>
          <a:ln/>
        </p:spPr>
      </p:sp>
      <p:sp>
        <p:nvSpPr>
          <p:cNvPr id="12" name="Shape 8"/>
          <p:cNvSpPr/>
          <p:nvPr/>
        </p:nvSpPr>
        <p:spPr>
          <a:xfrm>
            <a:off x="472083" y="3851791"/>
            <a:ext cx="8199834" cy="60960"/>
          </a:xfrm>
          <a:prstGeom prst="roundRect">
            <a:avLst>
              <a:gd name="adj" fmla="val 33196"/>
            </a:avLst>
          </a:prstGeom>
          <a:solidFill>
            <a:srgbClr val="DCFF50"/>
          </a:solidFill>
          <a:ln/>
        </p:spPr>
      </p:sp>
      <p:sp>
        <p:nvSpPr>
          <p:cNvPr id="13" name="Shape 9"/>
          <p:cNvSpPr/>
          <p:nvPr/>
        </p:nvSpPr>
        <p:spPr>
          <a:xfrm>
            <a:off x="4369653" y="3664744"/>
            <a:ext cx="404693" cy="404693"/>
          </a:xfrm>
          <a:prstGeom prst="roundRect">
            <a:avLst>
              <a:gd name="adj" fmla="val 225949"/>
            </a:avLst>
          </a:prstGeom>
          <a:solidFill>
            <a:srgbClr val="DCFF50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1097" y="3786188"/>
            <a:ext cx="161806" cy="16180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22221" y="4204216"/>
            <a:ext cx="168628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Negative Impact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622221" y="4495800"/>
            <a:ext cx="789955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Excessive engagement with social media and streaming services correlated with diminished academic performance.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472083" y="5198864"/>
            <a:ext cx="8199834" cy="994648"/>
          </a:xfrm>
          <a:prstGeom prst="roundRect">
            <a:avLst>
              <a:gd name="adj" fmla="val 7355"/>
            </a:avLst>
          </a:prstGeom>
          <a:solidFill>
            <a:srgbClr val="212121"/>
          </a:solidFill>
          <a:ln/>
        </p:spPr>
      </p:sp>
      <p:sp>
        <p:nvSpPr>
          <p:cNvPr id="18" name="Shape 13"/>
          <p:cNvSpPr/>
          <p:nvPr/>
        </p:nvSpPr>
        <p:spPr>
          <a:xfrm>
            <a:off x="472083" y="5183624"/>
            <a:ext cx="8199834" cy="60960"/>
          </a:xfrm>
          <a:prstGeom prst="roundRect">
            <a:avLst>
              <a:gd name="adj" fmla="val 33196"/>
            </a:avLst>
          </a:prstGeom>
          <a:solidFill>
            <a:srgbClr val="DCFF50"/>
          </a:solidFill>
          <a:ln/>
        </p:spPr>
      </p:sp>
      <p:sp>
        <p:nvSpPr>
          <p:cNvPr id="19" name="Shape 14"/>
          <p:cNvSpPr/>
          <p:nvPr/>
        </p:nvSpPr>
        <p:spPr>
          <a:xfrm>
            <a:off x="4369653" y="4996577"/>
            <a:ext cx="404693" cy="404693"/>
          </a:xfrm>
          <a:prstGeom prst="roundRect">
            <a:avLst>
              <a:gd name="adj" fmla="val 225949"/>
            </a:avLst>
          </a:prstGeom>
          <a:solidFill>
            <a:srgbClr val="DCFF5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1097" y="5118021"/>
            <a:ext cx="161806" cy="16180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2221" y="5536049"/>
            <a:ext cx="2023467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Positive Reinforcers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622221" y="5827633"/>
            <a:ext cx="789955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balanced diet, regular physical exercise, and parental educational background positively influenced outcomes.</a:t>
            </a:r>
            <a:endParaRPr lang="en-US" sz="1050" dirty="0"/>
          </a:p>
        </p:txBody>
      </p:sp>
      <p:sp>
        <p:nvSpPr>
          <p:cNvPr id="23" name="Shape 17"/>
          <p:cNvSpPr/>
          <p:nvPr/>
        </p:nvSpPr>
        <p:spPr>
          <a:xfrm>
            <a:off x="472083" y="6530697"/>
            <a:ext cx="8199834" cy="994648"/>
          </a:xfrm>
          <a:prstGeom prst="roundRect">
            <a:avLst>
              <a:gd name="adj" fmla="val 7355"/>
            </a:avLst>
          </a:prstGeom>
          <a:solidFill>
            <a:srgbClr val="212121"/>
          </a:solidFill>
          <a:ln/>
        </p:spPr>
      </p:sp>
      <p:sp>
        <p:nvSpPr>
          <p:cNvPr id="24" name="Shape 18"/>
          <p:cNvSpPr/>
          <p:nvPr/>
        </p:nvSpPr>
        <p:spPr>
          <a:xfrm>
            <a:off x="472083" y="6515457"/>
            <a:ext cx="8199834" cy="60960"/>
          </a:xfrm>
          <a:prstGeom prst="roundRect">
            <a:avLst>
              <a:gd name="adj" fmla="val 33196"/>
            </a:avLst>
          </a:prstGeom>
          <a:solidFill>
            <a:srgbClr val="DCFF50"/>
          </a:solidFill>
          <a:ln/>
        </p:spPr>
      </p:sp>
      <p:sp>
        <p:nvSpPr>
          <p:cNvPr id="25" name="Shape 19"/>
          <p:cNvSpPr/>
          <p:nvPr/>
        </p:nvSpPr>
        <p:spPr>
          <a:xfrm>
            <a:off x="4369653" y="6328410"/>
            <a:ext cx="404693" cy="404693"/>
          </a:xfrm>
          <a:prstGeom prst="roundRect">
            <a:avLst>
              <a:gd name="adj" fmla="val 225949"/>
            </a:avLst>
          </a:prstGeom>
          <a:solidFill>
            <a:srgbClr val="DCFF50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1097" y="6449854"/>
            <a:ext cx="161806" cy="16180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22221" y="6867882"/>
            <a:ext cx="2529364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Mental Health Correlation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622221" y="7159466"/>
            <a:ext cx="789955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strong, statistically significant relationship was observed between students' mental health ratings and their exam results.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3729" y="422196"/>
            <a:ext cx="8069342" cy="95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Applications: Transforming Educational Support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3729" y="1612106"/>
            <a:ext cx="8069342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insights gained from EduOpportunityAI have profound implications, enabling targeted interventions and strategic policy development to foster student success.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729" y="2276237"/>
            <a:ext cx="383738" cy="3837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23729" y="2851785"/>
            <a:ext cx="31078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Personalised Study Guidance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023729" y="3183731"/>
            <a:ext cx="80693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Tailored recommendations for students, optimising their study habits based on individual predictive profiles.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3729" y="3736538"/>
            <a:ext cx="383738" cy="3837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23729" y="4312087"/>
            <a:ext cx="230219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Early Warning System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023729" y="4644033"/>
            <a:ext cx="80693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Proactive identification of at-risk learners, allowing for timely support and intervention strategies.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3729" y="5196840"/>
            <a:ext cx="383738" cy="3837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3729" y="5772388"/>
            <a:ext cx="19191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Policy Insights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023729" y="6104334"/>
            <a:ext cx="80693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Data-driven recommendations for educators and institutions to shape more effective educational policies.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23729" y="6657142"/>
            <a:ext cx="383738" cy="3837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23729" y="7232690"/>
            <a:ext cx="2647474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Counselling Integration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6023729" y="7564636"/>
            <a:ext cx="80693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for seamless integration into existing student counselling platforms, enhancing support services.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926" y="561856"/>
            <a:ext cx="13524548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Conclusion &amp; Future Work: The Road Ahead for EduOpportunityAI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926" y="1865352"/>
            <a:ext cx="1352454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EduOpportunityAI stands as a testament to the significant influence of lifestyle factors on academic achievement. Our journey continues with ambitious plans for expansion and refinement.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52926" y="2295763"/>
            <a:ext cx="157996" cy="947976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5" name="Text 3"/>
          <p:cNvSpPr/>
          <p:nvPr/>
        </p:nvSpPr>
        <p:spPr>
          <a:xfrm>
            <a:off x="868918" y="2453759"/>
            <a:ext cx="3080147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Lifestyle-Performance Link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68918" y="2795349"/>
            <a:ext cx="1320855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Confirmation that students' lifestyle choices significantly impact their academic outcomes.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89861" y="3401735"/>
            <a:ext cx="157996" cy="947976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8" name="Text 6"/>
          <p:cNvSpPr/>
          <p:nvPr/>
        </p:nvSpPr>
        <p:spPr>
          <a:xfrm>
            <a:off x="1105853" y="3559731"/>
            <a:ext cx="201394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Expanded Datasets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05853" y="3901321"/>
            <a:ext cx="1297162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efforts will focus on incorporating larger and more diverse datasets for enhanced model accuracy.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1026914" y="4507706"/>
            <a:ext cx="157996" cy="947976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1342906" y="4665702"/>
            <a:ext cx="284321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Cross-Country Validation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342906" y="5007292"/>
            <a:ext cx="1273456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Validation of the model across different educational systems and cultural contexts for global applicability.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263848" y="5613678"/>
            <a:ext cx="157996" cy="947976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1579840" y="5771674"/>
            <a:ext cx="296168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Deep Learning Integration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79840" y="6113264"/>
            <a:ext cx="1249763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Exploration of advanced deep learning models to capture more complex patterns and relationships.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1026914" y="6719649"/>
            <a:ext cx="157996" cy="947976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7" name="Text 15"/>
          <p:cNvSpPr/>
          <p:nvPr/>
        </p:nvSpPr>
        <p:spPr>
          <a:xfrm>
            <a:off x="1342906" y="6877645"/>
            <a:ext cx="3198495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Vision: AI-Powered Guidance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342906" y="7219236"/>
            <a:ext cx="1273456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ultimate goal is to establish a comprehensive AI-powered educational guidance system.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attention to the transformative potential of EduOpportunityAI.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753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 Mono Medium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Bilal</dc:creator>
  <cp:lastModifiedBy>Muhammad Bilal</cp:lastModifiedBy>
  <cp:revision>2</cp:revision>
  <dcterms:created xsi:type="dcterms:W3CDTF">2025-12-08T09:37:59Z</dcterms:created>
  <dcterms:modified xsi:type="dcterms:W3CDTF">2025-12-08T09:43:16Z</dcterms:modified>
</cp:coreProperties>
</file>